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73" r:id="rId4"/>
    <p:sldId id="272" r:id="rId5"/>
    <p:sldId id="296" r:id="rId6"/>
    <p:sldId id="298" r:id="rId7"/>
    <p:sldId id="297" r:id="rId8"/>
    <p:sldId id="275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11" r:id="rId18"/>
    <p:sldId id="312" r:id="rId19"/>
    <p:sldId id="313" r:id="rId20"/>
    <p:sldId id="307" r:id="rId21"/>
    <p:sldId id="308" r:id="rId22"/>
    <p:sldId id="309" r:id="rId23"/>
    <p:sldId id="310" r:id="rId24"/>
    <p:sldId id="29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0"/>
    <p:restoredTop sz="94694"/>
  </p:normalViewPr>
  <p:slideViewPr>
    <p:cSldViewPr snapToGrid="0">
      <p:cViewPr varScale="1">
        <p:scale>
          <a:sx n="153" d="100"/>
          <a:sy n="153" d="100"/>
        </p:scale>
        <p:origin x="4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11B90-6FC0-DBE2-CDF1-D7A155605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8BE1A-7A86-B889-3187-6B26A78FA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D529A-DC91-6C79-DD57-4A1D00CF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5366F-5CC1-D753-0138-F3D3AABF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11AFF-DA98-5956-08C1-FC6B8F19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66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A5770-CF7F-3CF4-5A92-0863E217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3C78F2-FC1D-8F4E-C410-05CEEA989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71DF9-F436-178A-534E-7FC3319E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BF067-33AB-607F-70C4-A49F03BD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C9A2A-ACBB-B936-0E0D-0E61B114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1E5432-DAA7-5406-F477-4D284F127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CD4C72-76B0-6C46-2828-E1FF9B36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0C1F0-B4FF-D2FB-C034-ADC5842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533CC-DF67-8ED2-9564-795265E5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BCDE3-A09D-E624-8EB2-4B756E5C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82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23A0-9FE5-796F-022C-9D2CB2EF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34746-4733-72BE-7A2A-712FA8F7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0F1ED-6647-EC86-A513-69BF719C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B2317-8D53-7191-8EA2-B87AC1B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C4F7B-2BDD-0D81-0C87-1D848356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8101-938F-A4E8-BDD6-8C61CECA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E6052-3D17-3E70-FDFD-71EE472E0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74E03-427C-6264-EAF6-8E34A204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06BF7-1FDD-A6DD-E445-03B7B76C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77832-A90D-CA80-E0BD-A47F537E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927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720F-0123-1753-2581-3FCF01D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6DDE9-E1D7-CD41-9EA8-CE65332D6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8C23B-0262-F397-D501-FABCB6A7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A461E1-3940-BBE6-5C18-BE8E9701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BC5CA-26BB-EE02-D9E1-EC91A306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22EEF-9320-B55B-2428-1735901C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11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169A-7CFD-82C3-F815-E1AE997A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0C682-32B3-D4D4-ED01-B34342B0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2DFE8-7264-CD56-32B6-CEB0B053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B7461-62A0-7B05-9C47-A47491563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666691-A586-2780-FFDF-03BCB3708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DBCD1C-0C78-103C-CF43-410A9F67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D0D64A-0BBB-26EA-7BA5-0B2F020A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A0715-9ACA-A289-DB36-FF72CD58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72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CF413-E70E-7F1B-EC53-9D2C53C0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FB6A12-83FF-576E-5A01-B9FC8A65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B927E-C070-C64D-CC77-4881617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D07E0-2939-A50B-5102-294D010D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21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60221-5586-CD05-A12D-27F7066D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26E29A-A08F-BA4B-4DB3-F856A739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5207C-C7B6-9062-805C-33B425C1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FEC9A-2527-7541-1E61-09B5C957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3D2E-36E6-BD2F-D723-7AA23ACB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C6967-1365-9616-2E20-D4E4ED2F7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FB9AA-F796-F727-27CA-D807F3F3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62AB8-1F10-8E15-BA96-72F53FBA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1FF2E-20EE-F2C9-D3E4-0B27B282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35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9FE0-EE59-C05C-F4F0-038CFF5F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6D75A-9364-681E-E8F4-EBAE84B1D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7B0DD-A924-E839-C983-F24C05064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DED673-333A-B079-F032-0FFAF3E8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849D4-6784-96B6-F411-2645134C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2E5600-EA0E-6B1C-DB9F-2AF3B632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75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8066A8-5344-B498-1C2B-2C7955C8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50BB2-D941-E309-78C1-DC183B5A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F30B0-E891-3B06-1555-218D98A79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E8BB6-A407-264C-85E2-89C9395500D1}" type="datetimeFigureOut">
              <a:rPr kumimoji="1" lang="ko-KR" altLang="en-US" smtClean="0"/>
              <a:t>2025-03-24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59524-6EC8-DB4D-5D09-F47AF8B3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2EBD5-7069-75DA-658A-20389480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8C69A2C1-97FE-1224-E397-876343127B50}"/>
              </a:ext>
            </a:extLst>
          </p:cNvPr>
          <p:cNvSpPr/>
          <p:nvPr/>
        </p:nvSpPr>
        <p:spPr>
          <a:xfrm>
            <a:off x="8752568" y="-2061624"/>
            <a:ext cx="5508137" cy="5606997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06BECE-F4CE-A26D-7CB2-63AC32DFA87B}"/>
              </a:ext>
            </a:extLst>
          </p:cNvPr>
          <p:cNvSpPr/>
          <p:nvPr/>
        </p:nvSpPr>
        <p:spPr>
          <a:xfrm>
            <a:off x="-2518347" y="2067713"/>
            <a:ext cx="6249100" cy="6272100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6C51E82-CD69-7F6C-EDF3-E4EA030F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21" y="-448650"/>
            <a:ext cx="4474707" cy="4474707"/>
          </a:xfrm>
          <a:prstGeom prst="rect">
            <a:avLst/>
          </a:prstGeom>
        </p:spPr>
      </p:pic>
      <p:pic>
        <p:nvPicPr>
          <p:cNvPr id="5" name="그림 4" descr="그래픽, 원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737BE4C4-1D65-26D2-2921-7F47656A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3940">
            <a:off x="-796324" y="2505945"/>
            <a:ext cx="5120972" cy="5120972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6A236F3-6779-9719-893A-0E73583C0342}"/>
              </a:ext>
            </a:extLst>
          </p:cNvPr>
          <p:cNvSpPr/>
          <p:nvPr/>
        </p:nvSpPr>
        <p:spPr>
          <a:xfrm>
            <a:off x="1073982" y="-1690489"/>
            <a:ext cx="4242816" cy="4231792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AA09A4E-8D81-32A5-A64F-1BE5D3C47248}"/>
              </a:ext>
            </a:extLst>
          </p:cNvPr>
          <p:cNvSpPr/>
          <p:nvPr/>
        </p:nvSpPr>
        <p:spPr>
          <a:xfrm>
            <a:off x="5360966" y="561316"/>
            <a:ext cx="3182113" cy="3182112"/>
          </a:xfrm>
          <a:prstGeom prst="ellipse">
            <a:avLst/>
          </a:prstGeom>
          <a:solidFill>
            <a:srgbClr val="603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그래픽, 램프, 디자인이(가) 표시된 사진&#10;&#10;자동 생성된 설명">
            <a:extLst>
              <a:ext uri="{FF2B5EF4-FFF2-40B4-BE49-F238E27FC236}">
                <a16:creationId xmlns:a16="http://schemas.microsoft.com/office/drawing/2014/main" id="{49C294F6-57C4-3AF6-3131-49DAC1613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90" t="15424" r="22861" b="19675"/>
          <a:stretch/>
        </p:blipFill>
        <p:spPr>
          <a:xfrm>
            <a:off x="5810413" y="835572"/>
            <a:ext cx="2311656" cy="2593428"/>
          </a:xfrm>
          <a:prstGeom prst="rect">
            <a:avLst/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85A74EB-88EF-0501-28A7-279A3EDA87F6}"/>
              </a:ext>
            </a:extLst>
          </p:cNvPr>
          <p:cNvSpPr txBox="1"/>
          <p:nvPr/>
        </p:nvSpPr>
        <p:spPr>
          <a:xfrm>
            <a:off x="4009291" y="5226784"/>
            <a:ext cx="8074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2</a:t>
            </a:r>
            <a:r>
              <a:rPr kumimoji="1" lang="ko-KR" altLang="en-US" sz="100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주차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03472D-DE1E-80AA-2469-20FACDE70248}"/>
              </a:ext>
            </a:extLst>
          </p:cNvPr>
          <p:cNvSpPr txBox="1"/>
          <p:nvPr/>
        </p:nvSpPr>
        <p:spPr>
          <a:xfrm>
            <a:off x="1261681" y="771774"/>
            <a:ext cx="3932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200" dirty="0">
                <a:solidFill>
                  <a:schemeClr val="bg1"/>
                </a:solidFill>
                <a:latin typeface="AppleSDGothicNeoT00" panose="02000503000000000000" pitchFamily="2" charset="-128"/>
                <a:ea typeface="AppleSDGothicNeoT00" panose="02000503000000000000" pitchFamily="2" charset="-128"/>
              </a:rPr>
              <a:t>Powered By AI</a:t>
            </a:r>
            <a:endParaRPr kumimoji="1" lang="ko-KR" altLang="en-US" sz="4200" dirty="0">
              <a:solidFill>
                <a:schemeClr val="bg1"/>
              </a:solidFill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522C8-2274-956C-F5E9-B8A9C297EB34}"/>
              </a:ext>
            </a:extLst>
          </p:cNvPr>
          <p:cNvSpPr txBox="1"/>
          <p:nvPr/>
        </p:nvSpPr>
        <p:spPr>
          <a:xfrm>
            <a:off x="1967800" y="90102"/>
            <a:ext cx="245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SINCE 1993</a:t>
            </a:r>
            <a:endParaRPr kumimoji="1" lang="ko-KR" altLang="en-US" sz="2400" dirty="0">
              <a:solidFill>
                <a:schemeClr val="bg1"/>
              </a:solidFill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35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40EF-97A7-C992-AC00-C61EB022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55987-9F36-5949-B5C9-83B5DF6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50D7A4-9CCE-ADF4-5FC1-A1DAB0511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67852D-1E84-8DD3-0839-116C58107065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리버스 인덱스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8F541-9DF1-75D4-CF06-3D52D0633421}"/>
              </a:ext>
            </a:extLst>
          </p:cNvPr>
          <p:cNvSpPr txBox="1"/>
          <p:nvPr/>
        </p:nvSpPr>
        <p:spPr>
          <a:xfrm>
            <a:off x="603751" y="1966806"/>
            <a:ext cx="10984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기존 인덱스와 달리 마지막 값부터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-1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할당하여 첫 번째 값까지 역순으로 올라가는 방식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9856-44FA-5A69-7C79-22F78E37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90" y="3067262"/>
            <a:ext cx="8354591" cy="96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30591-9CCA-21D6-C552-9C0494E5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7" y="4268103"/>
            <a:ext cx="9001913" cy="18141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A8EB2-5953-05C1-2169-626FA8261658}"/>
              </a:ext>
            </a:extLst>
          </p:cNvPr>
          <p:cNvSpPr/>
          <p:nvPr/>
        </p:nvSpPr>
        <p:spPr>
          <a:xfrm>
            <a:off x="1409178" y="5035463"/>
            <a:ext cx="6814159" cy="70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2552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B079-2B0C-ECFA-D5EC-C14E26FE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90A7-ECEE-D23F-226C-7DD2B79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40ECFE-BD1F-8FB5-41CC-BD70D843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A62FB-C945-C3D7-6B5E-079B7C2568B9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슬라이싱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DB2A8-1C4B-BD53-454F-7B3A1357661C}"/>
              </a:ext>
            </a:extLst>
          </p:cNvPr>
          <p:cNvSpPr txBox="1"/>
          <p:nvPr/>
        </p:nvSpPr>
        <p:spPr>
          <a:xfrm>
            <a:off x="1822923" y="1408629"/>
            <a:ext cx="8113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변수명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[</a:t>
            </a:r>
            <a:r>
              <a:rPr kumimoji="1" lang="ko-KR" altLang="en-US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시작 인덱스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마지막 인덱스</a:t>
            </a:r>
            <a:r>
              <a:rPr kumimoji="1" lang="en-US" altLang="ko-KR" sz="3200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200" dirty="0" err="1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증가값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830FE-9AA3-C7BA-1B29-325524953865}"/>
              </a:ext>
            </a:extLst>
          </p:cNvPr>
          <p:cNvSpPr txBox="1"/>
          <p:nvPr/>
        </p:nvSpPr>
        <p:spPr>
          <a:xfrm>
            <a:off x="880900" y="4410356"/>
            <a:ext cx="7032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dirty="0"/>
              <a:t>- cities[::2]</a:t>
            </a:r>
            <a:r>
              <a:rPr lang="ko-KR" altLang="en-US" sz="1800" dirty="0"/>
              <a:t>를 입력하면 처음부터 시작하여 </a:t>
            </a:r>
            <a:r>
              <a:rPr lang="en-US" altLang="ko-KR" sz="1800" dirty="0"/>
              <a:t>2</a:t>
            </a:r>
            <a:r>
              <a:rPr lang="ko-KR" altLang="en-US" sz="1800" dirty="0"/>
              <a:t>칸 간격으로 출력 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/>
              <a:t>      - cities[::-1]</a:t>
            </a:r>
            <a:r>
              <a:rPr lang="ko-KR" altLang="en-US" sz="1800" dirty="0"/>
              <a:t>은 역방향으로 </a:t>
            </a:r>
            <a:r>
              <a:rPr lang="en-US" altLang="ko-KR" sz="1800" dirty="0"/>
              <a:t>1</a:t>
            </a:r>
            <a:r>
              <a:rPr lang="ko-KR" altLang="en-US" sz="1800" dirty="0"/>
              <a:t>칸 간격으로 출력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F84EF9-C4D5-EDC6-5ED8-27C25909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608" y="2184983"/>
            <a:ext cx="8688012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640DF-6534-22F6-4DD0-F4DBC9895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3DBA0-B326-B984-34AC-3B8CDCC5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E61758-5473-B398-1A1F-1ADF263B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4F186-4F89-0C10-BA0D-7ED4A0C758F1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A2F24-F242-5CB3-951F-D1960D8AD7FC}"/>
              </a:ext>
            </a:extLst>
          </p:cNvPr>
          <p:cNvSpPr txBox="1"/>
          <p:nvPr/>
        </p:nvSpPr>
        <p:spPr>
          <a:xfrm>
            <a:off x="0" y="3856358"/>
            <a:ext cx="117134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1800" dirty="0"/>
              <a:t>color1</a:t>
            </a:r>
            <a:r>
              <a:rPr lang="ko-KR" altLang="en-US" sz="1800" dirty="0"/>
              <a:t>과 </a:t>
            </a:r>
            <a:r>
              <a:rPr lang="en-US" altLang="ko-KR" sz="1800" dirty="0"/>
              <a:t>color2</a:t>
            </a:r>
            <a:r>
              <a:rPr lang="ko-KR" altLang="en-US" sz="1800" dirty="0"/>
              <a:t>라는 리스트 변수를 만들고 덧셈 연산으로 두 변수를 합치면 각각의 리스트가 하나의 </a:t>
            </a:r>
            <a:br>
              <a:rPr lang="en-US" altLang="ko-KR" sz="1800" dirty="0"/>
            </a:br>
            <a:r>
              <a:rPr lang="ko-KR" altLang="en-US" sz="1800" dirty="0"/>
              <a:t>리스트로 합쳐져서 출력됨</a:t>
            </a:r>
            <a:r>
              <a:rPr lang="en-US" altLang="ko-KR" sz="1800" dirty="0"/>
              <a:t>. </a:t>
            </a:r>
          </a:p>
          <a:p>
            <a:pPr marL="742950" lvl="1" indent="-285750">
              <a:buFontTx/>
              <a:buChar char="-"/>
            </a:pPr>
            <a:endParaRPr lang="en-US" altLang="ko-KR" sz="1800" dirty="0"/>
          </a:p>
          <a:p>
            <a:pPr lvl="1"/>
            <a:r>
              <a:rPr lang="en-US" altLang="ko-KR" sz="1800" dirty="0"/>
              <a:t>- </a:t>
            </a:r>
            <a:r>
              <a:rPr lang="ko-KR" altLang="en-US" sz="1800" dirty="0"/>
              <a:t>덧셈 연산을 하더라도 따로 </a:t>
            </a:r>
            <a:r>
              <a:rPr lang="ko-KR" altLang="en-US" sz="1800" dirty="0" err="1"/>
              <a:t>어딘가에</a:t>
            </a:r>
            <a:r>
              <a:rPr lang="ko-KR" altLang="en-US" sz="1800" dirty="0"/>
              <a:t> 변수 형태로 저장해주지 않으면 기존 </a:t>
            </a:r>
            <a:r>
              <a:rPr lang="ko-KR" altLang="en-US" sz="1800" dirty="0" err="1"/>
              <a:t>변수들에는</a:t>
            </a:r>
            <a:r>
              <a:rPr lang="ko-KR" altLang="en-US" sz="1800" dirty="0"/>
              <a:t> 아무 변화가 없음</a:t>
            </a:r>
            <a:r>
              <a:rPr lang="en-US" altLang="ko-KR" sz="1800" dirty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401FB5-7B20-193E-07E6-ED7DBB90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98" y="1877581"/>
            <a:ext cx="724001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2157-F40D-F2C9-1D7C-5F2B16C4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90D2-0FE9-5038-C330-22491ECC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C6710E-9827-D450-0283-AC1BC101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D4BF1-3ED4-3B04-7471-1EB6A4510597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연산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4E9EEB-5EE7-1E9F-B3F8-D1F4213A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63" r="26987" b="38159"/>
          <a:stretch/>
        </p:blipFill>
        <p:spPr>
          <a:xfrm>
            <a:off x="663705" y="1652471"/>
            <a:ext cx="5286158" cy="6200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291B97-165C-69D4-0E5A-185B06D4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5" y="3155081"/>
            <a:ext cx="6192114" cy="80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1D7D6-5675-E876-0D5B-59286A3C0D5D}"/>
              </a:ext>
            </a:extLst>
          </p:cNvPr>
          <p:cNvSpPr txBox="1"/>
          <p:nvPr/>
        </p:nvSpPr>
        <p:spPr>
          <a:xfrm>
            <a:off x="663705" y="271075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곱셈 연산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88174-E1E0-AF55-5B85-F09CA48B023E}"/>
              </a:ext>
            </a:extLst>
          </p:cNvPr>
          <p:cNvSpPr txBox="1"/>
          <p:nvPr/>
        </p:nvSpPr>
        <p:spPr>
          <a:xfrm>
            <a:off x="648966" y="4030285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</a:t>
            </a:r>
            <a:r>
              <a:rPr lang="ko-KR" altLang="en-US" dirty="0"/>
              <a:t> 연산 </a:t>
            </a:r>
            <a:r>
              <a:rPr lang="en-US" altLang="ko-KR" dirty="0"/>
              <a:t>(</a:t>
            </a:r>
            <a:r>
              <a:rPr lang="ko-KR" altLang="en-US" dirty="0"/>
              <a:t>포함 여부를 확인하는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0A13A5-D16B-3792-1A43-28E2414FA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" y="4474609"/>
            <a:ext cx="2981741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05ED2-BA07-547D-D878-AA835CEF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58855-F513-B79A-4285-1B7B6653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B91556-E665-B54D-6C7E-4EB6DC38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25FD6-1243-65AA-3209-2F3F5523D95A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연산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63D788-A41B-D2DB-B1C3-D8B74128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2" y="1677421"/>
            <a:ext cx="11252608" cy="42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12C73-E715-738B-2065-9298EE7CD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F575B-417E-9693-5A96-F3E20479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E05B60-A189-52E4-9BAB-EDABE1D6B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5AC6B-38EB-4689-9F74-67CE98265D7A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이차원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5D1A-704F-A959-3AC7-78F4059A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30" y="1733970"/>
            <a:ext cx="10523539" cy="2472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EC4E2-4824-2210-C019-EA5F5968AF99}"/>
              </a:ext>
            </a:extLst>
          </p:cNvPr>
          <p:cNvSpPr txBox="1"/>
          <p:nvPr/>
        </p:nvSpPr>
        <p:spPr>
          <a:xfrm>
            <a:off x="626553" y="4503602"/>
            <a:ext cx="11115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/>
              <a:t>국어 점수</a:t>
            </a:r>
            <a:r>
              <a:rPr lang="en-US" altLang="ko-KR" sz="1800" dirty="0"/>
              <a:t>, </a:t>
            </a:r>
            <a:r>
              <a:rPr lang="ko-KR" altLang="en-US" sz="1800" dirty="0"/>
              <a:t>수학 점수</a:t>
            </a:r>
            <a:r>
              <a:rPr lang="en-US" altLang="ko-KR" sz="1800" dirty="0"/>
              <a:t>, </a:t>
            </a:r>
            <a:r>
              <a:rPr lang="ko-KR" altLang="en-US" sz="1800" dirty="0"/>
              <a:t>영어 점수를 각각 </a:t>
            </a:r>
            <a:r>
              <a:rPr lang="en-US" altLang="ko-KR" sz="1800" dirty="0" err="1"/>
              <a:t>kor_score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math_score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eng_score</a:t>
            </a:r>
            <a:r>
              <a:rPr lang="ko-KR" altLang="en-US" sz="1800" dirty="0"/>
              <a:t>에 할당하고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각각의 변수를</a:t>
            </a:r>
            <a:endParaRPr lang="en-US" altLang="ko-KR" sz="1800" dirty="0"/>
          </a:p>
          <a:p>
            <a:r>
              <a:rPr lang="ko-KR" altLang="en-US" sz="1800" dirty="0"/>
              <a:t> 모두 </a:t>
            </a:r>
            <a:r>
              <a:rPr lang="en-US" altLang="ko-KR" sz="1800" dirty="0" err="1"/>
              <a:t>midterm_score</a:t>
            </a:r>
            <a:r>
              <a:rPr lang="ko-KR" altLang="en-US" sz="1800" dirty="0"/>
              <a:t>에 저장함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이차원 리스트 값에 접근하기 위해서는 대괄호 </a:t>
            </a:r>
            <a:r>
              <a:rPr lang="en-US" altLang="ko-KR" dirty="0"/>
              <a:t>2</a:t>
            </a:r>
            <a:r>
              <a:rPr lang="ko-KR" altLang="en-US" dirty="0"/>
              <a:t>개를 사용함</a:t>
            </a:r>
          </a:p>
        </p:txBody>
      </p:sp>
    </p:spTree>
    <p:extLst>
      <p:ext uri="{BB962C8B-B14F-4D97-AF65-F5344CB8AC3E}">
        <p14:creationId xmlns:p14="http://schemas.microsoft.com/office/powerpoint/2010/main" val="242409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A29F-4BAD-8653-93F0-D5B7F300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4561E-36C1-34C9-9B25-6026092C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36062B-7504-2419-C8CA-BE3B38D02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646D4C-2036-21E9-C359-1FD86C8B4D93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이차원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855C9-3025-BF5D-DC09-1EA551F83851}"/>
              </a:ext>
            </a:extLst>
          </p:cNvPr>
          <p:cNvSpPr txBox="1"/>
          <p:nvPr/>
        </p:nvSpPr>
        <p:spPr>
          <a:xfrm>
            <a:off x="482504" y="4190451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1800" dirty="0"/>
              <a:t>- </a:t>
            </a:r>
            <a:r>
              <a:rPr lang="ko-KR" altLang="en-US" sz="1800" dirty="0"/>
              <a:t>이차원 리스트를 행렬로 본다면 </a:t>
            </a:r>
            <a:r>
              <a:rPr lang="en-US" altLang="ko-KR" sz="1800" dirty="0"/>
              <a:t>[0]</a:t>
            </a:r>
            <a:r>
              <a:rPr lang="ko-KR" altLang="en-US" sz="1800" dirty="0"/>
              <a:t>은 행</a:t>
            </a:r>
            <a:r>
              <a:rPr lang="en-US" altLang="ko-KR" sz="1800" dirty="0"/>
              <a:t>, [2]</a:t>
            </a:r>
            <a:r>
              <a:rPr lang="ko-KR" altLang="en-US" sz="1800" dirty="0"/>
              <a:t>는 열을 뜻함</a:t>
            </a:r>
            <a:r>
              <a:rPr lang="en-US" altLang="ko-KR" sz="180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B7E5BF-2747-1AB2-2FE9-250FBF3A7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8" y="2206646"/>
            <a:ext cx="9695145" cy="676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CE9C56-205B-1E88-5333-3315A168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08" y="3338836"/>
            <a:ext cx="3934374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CAD3-BA66-63A6-7404-95B57884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0EA0E-A5C3-4739-0951-F83C7046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A88BE8-DF25-A7A1-5603-E9F71C61D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7A5E2-A30E-6939-B45B-D62E7856CDF1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</a:t>
            </a:r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컴프리헨션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82F86-17E7-D348-2C3A-E71E3354FFD6}"/>
              </a:ext>
            </a:extLst>
          </p:cNvPr>
          <p:cNvSpPr txBox="1"/>
          <p:nvPr/>
        </p:nvSpPr>
        <p:spPr>
          <a:xfrm>
            <a:off x="690467" y="1733970"/>
            <a:ext cx="1015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/>
              <a:t>리스트 </a:t>
            </a:r>
            <a:r>
              <a:rPr lang="ko-KR" altLang="en-US" dirty="0" err="1"/>
              <a:t>컴프리헨션은</a:t>
            </a:r>
            <a:r>
              <a:rPr lang="ko-KR" altLang="en-US" dirty="0"/>
              <a:t> 기존 리스트형을 사용하여 간단하게 새로운 리스트를 만드는 기법이다</a:t>
            </a:r>
            <a:endParaRPr lang="en-US" altLang="ko-KR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C7F6E4-7355-F0E2-4F70-D3ACC16C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28" y="2528571"/>
            <a:ext cx="10153743" cy="26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6E39-4C11-D1A8-D422-DC244B16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E0749-BBD6-81D7-FF34-D96ECFE2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A9AA14-B17F-E8DF-9D67-25BDC682E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946B9-E64D-C9A7-1E83-18327F19C63A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</a:t>
            </a:r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컴프리헨션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5A1B6-456A-FC5F-9E05-A843E9D7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28" y="2432584"/>
            <a:ext cx="9055510" cy="24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3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51F1-719D-AFC8-2CE0-31966274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10B81-FCB4-941A-625A-5D2CB0D0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9928E6-7640-5D8F-678A-6F85900D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3CC10C-F91F-9445-20E9-3265EA9BB782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</a:t>
            </a:r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컴프리헨션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(+ if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95FEB9-5AE1-F5A0-78B7-0427BEED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43" y="2543345"/>
            <a:ext cx="9783070" cy="207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A8848-9FA8-23D8-69B3-2CDFE837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43" y="1902238"/>
            <a:ext cx="3632789" cy="4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0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2942284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리스트란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“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하나의 변수에 여러 값을 저장하는 자료형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”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으로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파이썬에서는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리스트라고 하지만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나 자바에서는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배열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이라고 표현한다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33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236A3-7B42-C988-E1F1-A0C3A198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CD0ED-D687-6EAB-4C4B-0FE846E3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8F58E8-0265-7722-122B-9D59C4D3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19D7B-09DD-C2D7-B1AA-A6C161E5F5FE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문자열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DA16-946A-BA48-53C7-289C81BC0A42}"/>
              </a:ext>
            </a:extLst>
          </p:cNvPr>
          <p:cNvSpPr txBox="1"/>
          <p:nvPr/>
        </p:nvSpPr>
        <p:spPr>
          <a:xfrm>
            <a:off x="1648002" y="3167390"/>
            <a:ext cx="861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문자열이란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“</a:t>
            </a:r>
            <a:r>
              <a:rPr lang="ko-KR" altLang="en-US" sz="28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문자들을 나열하여 하나로 묶은 대상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”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9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752F-096B-9472-315C-D0028696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C3DDF-5477-A384-36B5-36F8C84D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B8CF73-5253-C254-A3A5-16E2B04B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7B17E-8EDF-AB4C-47B7-53E0C6560BE6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문자열의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D9A19-E6DA-D0D3-500F-A06072BC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403301"/>
            <a:ext cx="8221222" cy="288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269D0-286F-5E2A-A9CA-74093D993BA6}"/>
              </a:ext>
            </a:extLst>
          </p:cNvPr>
          <p:cNvSpPr txBox="1"/>
          <p:nvPr/>
        </p:nvSpPr>
        <p:spPr>
          <a:xfrm>
            <a:off x="1409179" y="4559925"/>
            <a:ext cx="5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기본적으로 문자열의 연산은 리스트 연산과 같음</a:t>
            </a:r>
          </a:p>
        </p:txBody>
      </p:sp>
    </p:spTree>
    <p:extLst>
      <p:ext uri="{BB962C8B-B14F-4D97-AF65-F5344CB8AC3E}">
        <p14:creationId xmlns:p14="http://schemas.microsoft.com/office/powerpoint/2010/main" val="288559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35090-B228-5F26-9A1B-EE166DBA7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FC52D-F231-F9FF-2520-79562C3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FDC262-7514-78B6-2C8B-F5D016D36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4B1D1-B08C-21CE-4270-92402CDE675D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문자열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D2508-09D2-3195-750D-84BD9117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66" y="1133155"/>
            <a:ext cx="5639699" cy="54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2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1093-78D2-0DD2-C3D4-3828FE0E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D46A9-8D6A-C3A3-43E8-B2EE3FB9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41B578-4ABB-1808-2145-506572918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43C76C-F129-0A3D-CA19-8990BF0B215D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문자열 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086B0-F41A-DE71-CACD-C220DFB3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3" y="1428293"/>
            <a:ext cx="73342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5258698" y="3168963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2" y="1525593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1" y="4693195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49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리스트 예시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0143" y="1727438"/>
            <a:ext cx="11154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학생 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100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명의 성적을 채점해야 한다면 지금까지 배운 내용으로 한 학생 당 </a:t>
            </a:r>
            <a:b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한 변수를 저장해야 함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b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1"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이렇게 되면 코드가 너무 길어지고 저장하는 것과 코드 읽기가 어려움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b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1"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그래서 좀 더 쉬운 방법으로 한 개의 변수에 모든 값을 저장하는 것을 리스트라 함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34779-2B81-5714-E60F-0811E852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26" y="4085167"/>
            <a:ext cx="603016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인덱싱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2139159"/>
            <a:ext cx="106818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리스트에 저장되어 있는 값에 접근하기 위해서 이 값의 상대적인 주소를 사용</a:t>
            </a:r>
            <a:b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부터 시작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why? </a:t>
            </a:r>
            <a:b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가장 큰 이유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1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부터 시작하는 것보다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부터 시작하는 것이 메모리를 절약할 수 있는 장점이 있음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37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60BD-AE29-9B73-CE74-9E84D4234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2739F-BD23-4E20-EFFD-B19704F2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588ADE-1427-3F0C-CCB8-B96C4E71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D8CC4-EDC0-CB62-EE21-E8FFECA48951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인덱싱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17D3FA-8E53-7C94-F3A1-501AB144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733675"/>
            <a:ext cx="98583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0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D434C-67BA-8F74-084D-3ADDD9AB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5CC2D-7947-B2C2-3B11-52EC7D0E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ED8383-8FF6-E567-8C0B-A757D80F9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DED5F-7DF7-DF85-2864-C7368511356F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인덱싱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2249A2-1C68-C992-8E3D-156B3486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76" y="2096140"/>
            <a:ext cx="6318755" cy="550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46DD7-CC2C-A934-CF63-2CFEEB4293B2}"/>
              </a:ext>
            </a:extLst>
          </p:cNvPr>
          <p:cNvSpPr txBox="1"/>
          <p:nvPr/>
        </p:nvSpPr>
        <p:spPr>
          <a:xfrm>
            <a:off x="3705914" y="3198167"/>
            <a:ext cx="462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그럼 </a:t>
            </a:r>
            <a:r>
              <a:rPr lang="en-US" altLang="ko-KR" sz="2400" dirty="0"/>
              <a:t>blue</a:t>
            </a:r>
            <a:r>
              <a:rPr lang="ko-KR" altLang="en-US" sz="2400" dirty="0"/>
              <a:t>의 주소는</a:t>
            </a:r>
            <a:r>
              <a:rPr lang="en-US" altLang="ko-KR" sz="2400" dirty="0"/>
              <a:t>? colors[1]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542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5F1A8-0C12-CB3B-2D55-C2307324D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FB93B-FFAD-6879-95B4-2893DA9A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020503-D322-3BFB-8E57-2E92824C4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3BB5B-C1C0-E116-3EA8-81DD449F419D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len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()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563DA-2122-0097-C993-A9B0B959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40" y="1853062"/>
            <a:ext cx="6318755" cy="550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F2E65-3211-69F2-60C9-F3B53D3D32EF}"/>
              </a:ext>
            </a:extLst>
          </p:cNvPr>
          <p:cNvSpPr txBox="1"/>
          <p:nvPr/>
        </p:nvSpPr>
        <p:spPr>
          <a:xfrm>
            <a:off x="676231" y="2791071"/>
            <a:ext cx="10553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/>
              <a:t>파이썬에는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다른언어와</a:t>
            </a:r>
            <a:r>
              <a:rPr lang="ko-KR" altLang="en-US" sz="2400" dirty="0"/>
              <a:t> 다르게 리스트 길이를 알려주는 함수가 따로 있음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사용방법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len</a:t>
            </a:r>
            <a:r>
              <a:rPr lang="en-US" altLang="ko-KR" sz="2400" dirty="0"/>
              <a:t>(</a:t>
            </a:r>
            <a:r>
              <a:rPr lang="ko-KR" altLang="en-US" sz="2400" dirty="0"/>
              <a:t>리스트 변수 이름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403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슬라이싱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03751" y="2674527"/>
            <a:ext cx="10984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리스트에서 파생된 강력한 기능 중 한 가지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리스트의 인덱스 기능을 사용하여 전체 리스트에서 일부를 잘라내어 사용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50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F6243-9AB1-2821-B48E-24325644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6277-DFFD-4F15-119D-2B760104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65328E-AE55-A693-CDE4-D546BAF3F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E5140-B2CC-5DD5-E3F9-073849061206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슬라이싱의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기본 문법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442B1-E7D0-00F6-6F39-68392E363F4A}"/>
              </a:ext>
            </a:extLst>
          </p:cNvPr>
          <p:cNvSpPr txBox="1"/>
          <p:nvPr/>
        </p:nvSpPr>
        <p:spPr>
          <a:xfrm>
            <a:off x="2432551" y="1727101"/>
            <a:ext cx="6799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변수명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[</a:t>
            </a:r>
            <a:r>
              <a:rPr kumimoji="1" lang="ko-KR" altLang="en-US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시작 인덱스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마지막 인덱스</a:t>
            </a:r>
            <a:r>
              <a:rPr kumimoji="1"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E35D3A-BE8C-65ED-2059-D7A5E11D3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46" y="2819315"/>
            <a:ext cx="8697539" cy="121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6B2E4-C396-805A-9702-8BC0E8E58AD6}"/>
              </a:ext>
            </a:extLst>
          </p:cNvPr>
          <p:cNvSpPr txBox="1"/>
          <p:nvPr/>
        </p:nvSpPr>
        <p:spPr>
          <a:xfrm>
            <a:off x="846071" y="4247517"/>
            <a:ext cx="10097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 err="1"/>
              <a:t>파이썬의</a:t>
            </a:r>
            <a:r>
              <a:rPr lang="ko-KR" altLang="en-US" sz="1800" dirty="0"/>
              <a:t> 리스트에서는 ‘마지막 인덱스 </a:t>
            </a:r>
            <a:r>
              <a:rPr lang="en-US" altLang="ko-KR" sz="1800" dirty="0"/>
              <a:t>- 1’</a:t>
            </a:r>
            <a:r>
              <a:rPr lang="ko-KR" altLang="en-US" sz="1800" dirty="0"/>
              <a:t>까지만 출력되고 마지막 </a:t>
            </a:r>
            <a:r>
              <a:rPr lang="ko-KR" altLang="en-US" sz="1800" dirty="0" err="1"/>
              <a:t>인덱스값은</a:t>
            </a:r>
            <a:r>
              <a:rPr lang="ko-KR" altLang="en-US" sz="1800" dirty="0"/>
              <a:t> 출력되지 않음</a:t>
            </a:r>
            <a:r>
              <a:rPr lang="en-US" altLang="ko-KR" sz="1800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/>
              <a:t>- 0</a:t>
            </a:r>
            <a:r>
              <a:rPr lang="ko-KR" altLang="en-US" sz="1800" dirty="0"/>
              <a:t>번째 </a:t>
            </a:r>
            <a:r>
              <a:rPr lang="ko-KR" altLang="en-US" sz="1800" dirty="0" err="1"/>
              <a:t>인덱스값인</a:t>
            </a:r>
            <a:r>
              <a:rPr lang="ko-KR" altLang="en-US" sz="1800" dirty="0"/>
              <a:t> ‘</a:t>
            </a:r>
            <a:r>
              <a:rPr lang="ko-KR" altLang="en-US" sz="1800" dirty="0" err="1"/>
              <a:t>서울’부터</a:t>
            </a:r>
            <a:r>
              <a:rPr lang="ko-KR" altLang="en-US" sz="1800" dirty="0"/>
              <a:t> </a:t>
            </a:r>
            <a:r>
              <a:rPr lang="en-US" altLang="ko-KR" sz="1800" dirty="0"/>
              <a:t>6</a:t>
            </a:r>
            <a:r>
              <a:rPr lang="ko-KR" altLang="en-US" sz="1800" dirty="0"/>
              <a:t>번째 </a:t>
            </a:r>
            <a:r>
              <a:rPr lang="ko-KR" altLang="en-US" sz="1800" dirty="0" err="1"/>
              <a:t>인덱스값인</a:t>
            </a:r>
            <a:r>
              <a:rPr lang="ko-KR" altLang="en-US" sz="1800" dirty="0"/>
              <a:t> ‘</a:t>
            </a:r>
            <a:r>
              <a:rPr lang="ko-KR" altLang="en-US" sz="1800" dirty="0" err="1"/>
              <a:t>울산’까지</a:t>
            </a:r>
            <a:r>
              <a:rPr lang="ko-KR" altLang="en-US" sz="1800" dirty="0"/>
              <a:t> 나타낼 것으로 예상하기 쉽지만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sz="1800" dirty="0"/>
              <a:t>마지막 </a:t>
            </a:r>
            <a:r>
              <a:rPr lang="en-US" altLang="ko-KR" sz="1800" dirty="0"/>
              <a:t>‘</a:t>
            </a:r>
            <a:r>
              <a:rPr lang="ko-KR" altLang="en-US" sz="1800" dirty="0"/>
              <a:t>울산</a:t>
            </a:r>
            <a:r>
              <a:rPr lang="en-US" altLang="ko-KR" sz="1800" dirty="0"/>
              <a:t>’</a:t>
            </a:r>
            <a:r>
              <a:rPr lang="ko-KR" altLang="en-US" sz="1800" dirty="0"/>
              <a:t>은 출력되지 않음</a:t>
            </a:r>
            <a:r>
              <a:rPr lang="en-US" altLang="ko-KR" sz="180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19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533</Words>
  <Application>Microsoft Office PowerPoint</Application>
  <PresentationFormat>와이드스크린</PresentationFormat>
  <Paragraphs>84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Apple SD Gothic Neo ExtraBold</vt:lpstr>
      <vt:lpstr>Apple SD Gothic Neo Medium</vt:lpstr>
      <vt:lpstr>AppleSDGothicNeoB00</vt:lpstr>
      <vt:lpstr>AppleSDGothicNeoT00</vt:lpstr>
      <vt:lpstr>맑은 고딕</vt:lpstr>
      <vt:lpstr>Arial</vt:lpstr>
      <vt:lpstr>Office 테마</vt:lpstr>
      <vt:lpstr>PowerPoint 프레젠테이션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홍준서</dc:creator>
  <cp:lastModifiedBy>세라 민</cp:lastModifiedBy>
  <cp:revision>31</cp:revision>
  <dcterms:created xsi:type="dcterms:W3CDTF">2024-09-06T01:52:50Z</dcterms:created>
  <dcterms:modified xsi:type="dcterms:W3CDTF">2025-03-24T12:58:35Z</dcterms:modified>
</cp:coreProperties>
</file>